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9"/>
  </p:notesMasterIdLst>
  <p:handoutMasterIdLst>
    <p:handoutMasterId r:id="rId20"/>
  </p:handoutMasterIdLst>
  <p:sldIdLst>
    <p:sldId id="269" r:id="rId6"/>
    <p:sldId id="279" r:id="rId7"/>
    <p:sldId id="257" r:id="rId8"/>
    <p:sldId id="259" r:id="rId9"/>
    <p:sldId id="283" r:id="rId10"/>
    <p:sldId id="258" r:id="rId11"/>
    <p:sldId id="297" r:id="rId12"/>
    <p:sldId id="285" r:id="rId13"/>
    <p:sldId id="261" r:id="rId14"/>
    <p:sldId id="296" r:id="rId15"/>
    <p:sldId id="282" r:id="rId16"/>
    <p:sldId id="298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  <p:cmAuthor id="3" name="Carsten Roensdorf" initials="CR" lastIdx="1" clrIdx="2">
    <p:extLst>
      <p:ext uri="{19B8F6BF-5375-455C-9EA6-DF929625EA0E}">
        <p15:presenceInfo xmlns:p15="http://schemas.microsoft.com/office/powerpoint/2012/main" userId="Carsten Roensdorf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 autoAdjust="0"/>
    <p:restoredTop sz="95991" autoAdjust="0"/>
  </p:normalViewPr>
  <p:slideViewPr>
    <p:cSldViewPr snapToGrid="0" snapToObjects="1">
      <p:cViewPr varScale="1">
        <p:scale>
          <a:sx n="123" d="100"/>
          <a:sy n="123" d="100"/>
        </p:scale>
        <p:origin x="672" y="15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08T22:16:39.40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4016 232,'-1'-2,"0"1,1-1,-1 1,0 0,0 0,0-1,0 1,0 0,0 0,0 0,-1 0,1 0,0 0,0 0,-1 0,1 1,-1-1,1 0,-1 1,1 0,-1-1,-1 0,-42-10,40 9,-112-20,62 13,2-2,-59-20,26-8,69 29,0 2,0 0,-1 1,-1 1,1 0,-34-5,-303 8,177 6,-337-3,371-12,19 0,-764 9,455 5,403 0,1 2,0 0,0 3,1 0,0 1,0 2,1 1,-42 23,65-30,0-1,1 1,-1-1,1 1,0 1,0-1,0 0,0 1,1 0,0 0,0 0,0 0,1 0,0 1,0-1,0 1,-2 11,-1 11,1-1,-1 39,5-63,-3 531,6-269,-19 75,13-302,1 0,2-1,2 1,1-1,16 75,-6-29,-4 2,-4-1,-4 1,-10 98,-13 31,-5 100,28-186,-4 64,0-160,-1-1,-1 0,-2 0,-10 31,-33 66,-21 70,38-87,-20 80,36-114,4-22,1 2,4-1,-2 62,10-31,3 1,29 169,-12-130,9 35,203 627,-215-729,-3 1,8 82,-2-5,9 112,-19-131,-1 224,-11-239,4-1,19 117,-6-119,27 129,24 86,-41-196,13 156,-14-83,37 192,-52-310,-6-43,2-1,0 1,12 34,26 64,68 184,-89-257,-18-42,2 0,0 0,1 0,0 0,1-1,1 0,19 24,-11-19,1 0,0-2,1 0,1-1,1-1,0 0,1-2,0-1,26 11,-10-11,-1 0,1-3,1-1,0-2,0-2,0-1,64-4,2-9,164-36,-80 7,285-20,52 56,-267 6,197-3,-442 0,0 2,1 0,-1 1,0 0,26 10,-13-4,-13-6,0-2,0 1,0-1,0-1,0-1,0 0,15-3,24-1,-16 4,0-2,-1-2,1-1,43-13,-45 9,26-9,1 2,74-9,-119 22,0-1,0 0,0-1,-1-1,0 0,0-1,20-15,-13 10,1 0,29-12,-16 15,0 0,44-4,-55 11,-1-1,0-2,0 0,-1-1,1-2,41-20,-55 21,0-1,-1 0,0-1,0 0,-1 0,-1-1,11-17,29-33,-18 26,-26 29,0 0,0 0,1 1,0 0,0 0,1 0,-1 0,1 1,0 0,0 0,1 0,-1 1,12-4,122-41,-97 31,0 3,1 1,46-8,-25 12,107-3,-151 12,1 1,-1 1,0 1,0 0,0 2,0 1,-1 0,0 2,22 10,-7 1,200 115,-211-117,-1 2,0 1,35 42,-12-14,-30-32,-1 0,0 1,14 24,-24-33,0 0,-1 0,-1 1,1 0,-1 0,-1 0,1 0,-2 0,1 0,0 13,-6 248,-18-144,15-95,5-24,0 0,0 0,-1 0,0-1,0 1,-1-1,0 1,0-1,0 0,-1-1,0 1,0-1,0 0,-1 0,1 0,-1-1,-8 5,-10 3,-1 0,0-1,-36 10,0 0,24-8,0-2,-1-1,0-2,0-1,-54 1,69-9,1 0,-1-2,0 0,1-1,0-2,0 0,-26-12,-148-78,100 46,24 18,-86-25,60 23,77 26,1-1,0-1,0 0,1-2,-33-27,-73-82,111 106,-18-19,-65-51,84 74,-1 2,0 0,0 1,-1 0,0 1,-1 0,1 2,-26-7,-29 1,45 5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8:notes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38" cy="4148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9" name="Google Shape;47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92150"/>
            <a:ext cx="6146800" cy="3457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14993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8:notes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38" cy="4148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9" name="Google Shape;47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92150"/>
            <a:ext cx="6146800" cy="3457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72639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|twcamp%5eserp|twgr%5eautho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|twcamp%5eserp|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1E9B1-5ED8-483C-873E-B3627E56A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F3B9A-C173-43F5-8D80-8DDB5D1D9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5859A-B17C-4239-A73A-70E611DD1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BD30F-1118-423A-BB95-EFAA1C63692D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FB09A-8100-4EB9-AEC7-3DFC4FE4B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97439-654D-4379-8DE5-57CC88449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86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  <p:sldLayoutId id="214748371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jpg"/><Relationship Id="rId5" Type="http://schemas.openxmlformats.org/officeDocument/2006/relationships/image" Target="../media/image20.png"/><Relationship Id="rId4" Type="http://schemas.openxmlformats.org/officeDocument/2006/relationships/customXml" Target="../ink/ink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GeoPose/blob/main/standard/standard/models/Model.eapx" TargetMode="External"/><Relationship Id="rId2" Type="http://schemas.openxmlformats.org/officeDocument/2006/relationships/hyperlink" Target="https://data.ogc.org/geopose-swg/pdf/geopose_standard.pdf#use_case_summary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ervice.geopose.io/solar/swagger/index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geospatial/GeoPose/tree/main/Implementations/SolarPose%20Service" TargetMode="External"/><Relationship Id="rId3" Type="http://schemas.openxmlformats.org/officeDocument/2006/relationships/hyperlink" Target="https://github.com/opengeospatial/GeoPose/tree/main/standard/standard/Instances" TargetMode="External"/><Relationship Id="rId7" Type="http://schemas.openxmlformats.org/officeDocument/2006/relationships/hyperlink" Target="https://service.geopose.io/solar/solarpose/ypr?longitude=-121.0&amp;latitude=47.8&amp;height=10" TargetMode="External"/><Relationship Id="rId2" Type="http://schemas.openxmlformats.org/officeDocument/2006/relationships/hyperlink" Target="https://service.geopose.io/geopose/1.0/demo/index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opengeospatial/GeoPoseSandbox/tree/development" TargetMode="External"/><Relationship Id="rId5" Type="http://schemas.openxmlformats.org/officeDocument/2006/relationships/hyperlink" Target="https://github.com/opengeospatial/GeoPose/blob/main/Data/Examples/Images/README.adoc" TargetMode="External"/><Relationship Id="rId4" Type="http://schemas.openxmlformats.org/officeDocument/2006/relationships/hyperlink" Target="https://data.ogc.org/geopose-swg/Data/Examples/GNWind/tiles/20210723T0100/11/388/802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116378" y="49880"/>
            <a:ext cx="6301048" cy="303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  <a:spcAft>
                <a:spcPts val="600"/>
              </a:spcAft>
            </a:pPr>
            <a:endParaRPr lang="en-US" sz="160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>
              <a:lnSpc>
                <a:spcPts val="3500"/>
              </a:lnSpc>
              <a:spcAft>
                <a:spcPts val="600"/>
              </a:spcAft>
            </a:pPr>
            <a:endParaRPr lang="en-US" sz="105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>
              <a:lnSpc>
                <a:spcPts val="3500"/>
              </a:lnSpc>
              <a:spcAft>
                <a:spcPts val="600"/>
              </a:spcAft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GeoPose 1.0 </a:t>
            </a:r>
          </a:p>
          <a:p>
            <a:pPr algn="ctr">
              <a:lnSpc>
                <a:spcPts val="3500"/>
              </a:lnSpc>
              <a:spcAft>
                <a:spcPts val="600"/>
              </a:spcAft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Logical Model and JSON Encoding </a:t>
            </a:r>
          </a:p>
          <a:p>
            <a:pPr algn="ctr">
              <a:lnSpc>
                <a:spcPts val="3500"/>
              </a:lnSpc>
            </a:pPr>
            <a:r>
              <a:rPr lang="en-US" sz="2000" b="1" i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GeoPose Chairs and Editor</a:t>
            </a:r>
          </a:p>
          <a:p>
            <a:pPr algn="ctr">
              <a:lnSpc>
                <a:spcPts val="3500"/>
              </a:lnSpc>
            </a:pPr>
            <a:r>
              <a:rPr lang="en-US" sz="2000" b="1" i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OGC OAB 28 September 2021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8"/>
          <p:cNvSpPr txBox="1">
            <a:spLocks noGrp="1"/>
          </p:cNvSpPr>
          <p:nvPr>
            <p:ph type="title"/>
          </p:nvPr>
        </p:nvSpPr>
        <p:spPr>
          <a:xfrm>
            <a:off x="309563" y="136525"/>
            <a:ext cx="11577637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/>
              <a:t>OS Autonomous Vehicle Data Experiments</a:t>
            </a:r>
            <a:endParaRPr sz="3600" dirty="0"/>
          </a:p>
        </p:txBody>
      </p:sp>
      <p:sp>
        <p:nvSpPr>
          <p:cNvPr id="482" name="Google Shape;482;p28"/>
          <p:cNvSpPr txBox="1">
            <a:spLocks noGrp="1"/>
          </p:cNvSpPr>
          <p:nvPr>
            <p:ph type="body" idx="1"/>
          </p:nvPr>
        </p:nvSpPr>
        <p:spPr>
          <a:xfrm>
            <a:off x="0" y="1030637"/>
            <a:ext cx="8692096" cy="5139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OS GB has provided navigation sensor and video data on a round-trip track of approximately 1 km (yellow strip).</a:t>
            </a:r>
          </a:p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Seven real-world examples of the use of and computation with each of the eight GeoPose 1.0 </a:t>
            </a:r>
            <a:r>
              <a:rPr lang="en-US" sz="2000" dirty="0" err="1"/>
              <a:t>Standarization</a:t>
            </a:r>
            <a:r>
              <a:rPr lang="en-US" sz="2000" dirty="0"/>
              <a:t> Targets: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Basic-YPR, Basic-Quaternion, Advanced: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1: Serve one Basic GeoPose of selected type for either nav sensors or video at any time within the data time span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Chain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2: Serve GeoPose chains using the nav sensor frame as a link at any time within the video data time span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Graph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Goal: 3 Serve GeoPose graphs with multiple target GeoPoses at any time within the video data time span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Series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4: Serve nav sensor or video poses at a specified rate as a regular series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5: Serve nav sensor or video poses as an irregular series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Stream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6: Serve nav sensor or video poses from start to end at real time rate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7: Demo web app using Google Street View to animate stream</a:t>
            </a:r>
          </a:p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endParaRPr lang="en-US" sz="2000" dirty="0"/>
          </a:p>
          <a:p>
            <a:pPr marL="690563" lvl="1" indent="-233363">
              <a:spcBef>
                <a:spcPts val="0"/>
              </a:spcBef>
              <a:buSzPts val="2400"/>
              <a:buFont typeface="Arial"/>
              <a:buChar char="•"/>
            </a:pPr>
            <a:endParaRPr lang="en-US" sz="1200" dirty="0"/>
          </a:p>
          <a:p>
            <a:pPr marL="1147763" lvl="2" indent="-233363">
              <a:spcBef>
                <a:spcPts val="0"/>
              </a:spcBef>
              <a:buSzPts val="2400"/>
            </a:pPr>
            <a:endParaRPr lang="en-US" sz="1600" u="sng" dirty="0"/>
          </a:p>
          <a:p>
            <a:pPr marL="38100" indent="0" algn="ctr">
              <a:spcBef>
                <a:spcPts val="480"/>
              </a:spcBef>
              <a:buNone/>
            </a:pPr>
            <a:endParaRPr lang="en-US" sz="2400" u="sng" dirty="0"/>
          </a:p>
        </p:txBody>
      </p:sp>
      <p:sp>
        <p:nvSpPr>
          <p:cNvPr id="483" name="Google Shape;483;p28"/>
          <p:cNvSpPr txBox="1">
            <a:spLocks noGrp="1"/>
          </p:cNvSpPr>
          <p:nvPr>
            <p:ph type="ftr" idx="11"/>
          </p:nvPr>
        </p:nvSpPr>
        <p:spPr>
          <a:xfrm>
            <a:off x="3963988" y="6553200"/>
            <a:ext cx="426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Copyright © 2021 Open Geospatial Consortium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ECE7EF-3818-E645-88F8-246F9BD28F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OS Street Drone Test Area">
            <a:extLst>
              <a:ext uri="{FF2B5EF4-FFF2-40B4-BE49-F238E27FC236}">
                <a16:creationId xmlns:a16="http://schemas.microsoft.com/office/drawing/2014/main" id="{23739B8D-3E73-43F0-A718-27DBF9A53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4370" y="1354749"/>
            <a:ext cx="3556397" cy="439531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1662A3F-FA80-48F6-AD3D-BE28D6B6E4CB}"/>
                  </a:ext>
                </a:extLst>
              </p14:cNvPr>
              <p14:cNvContentPartPr/>
              <p14:nvPr/>
            </p14:nvContentPartPr>
            <p14:xfrm>
              <a:off x="8692445" y="1841549"/>
              <a:ext cx="2516760" cy="37670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1662A3F-FA80-48F6-AD3D-BE28D6B6E4C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38445" y="1733549"/>
                <a:ext cx="2624400" cy="39826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 descr="A picture containing outdoor, parked, car&#10;&#10;Description automatically generated">
            <a:extLst>
              <a:ext uri="{FF2B5EF4-FFF2-40B4-BE49-F238E27FC236}">
                <a16:creationId xmlns:a16="http://schemas.microsoft.com/office/drawing/2014/main" id="{035D4ADA-94A9-49FA-B046-999B002721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2096" y="1107936"/>
            <a:ext cx="1312140" cy="97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598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5B16-54DB-4842-A57F-004A1678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Relationship to Other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A7623-BE8E-45A9-A787-43A0EB1DA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OGC</a:t>
            </a:r>
          </a:p>
          <a:p>
            <a:pPr lvl="1"/>
            <a:r>
              <a:rPr lang="en-GB" dirty="0"/>
              <a:t>Ongoing linkage with CDB, CityGML, Moving Features</a:t>
            </a:r>
          </a:p>
          <a:p>
            <a:pPr lvl="1"/>
            <a:r>
              <a:rPr lang="en-GB" dirty="0"/>
              <a:t>Early Draft Reviewers Guide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External</a:t>
            </a:r>
          </a:p>
          <a:p>
            <a:pPr lvl="1"/>
            <a:r>
              <a:rPr lang="en-GB" dirty="0"/>
              <a:t>Ongoing linkage with </a:t>
            </a:r>
            <a:r>
              <a:rPr lang="en-GB" dirty="0" err="1"/>
              <a:t>Khronos</a:t>
            </a:r>
            <a:r>
              <a:rPr lang="en-GB" dirty="0"/>
              <a:t>, OARC, modelling and simulation community</a:t>
            </a:r>
          </a:p>
          <a:p>
            <a:pPr lvl="1"/>
            <a:r>
              <a:rPr lang="en-GB" dirty="0"/>
              <a:t>Early Draft Reviewers Guide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4EC04-5759-4AC5-AD89-6D8BDA7BC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7E92A-4C9F-4775-ABAD-9D4F2C74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384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5B16-54DB-4842-A57F-004A1678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A7623-BE8E-45A9-A787-43A0EB1DA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OAB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4EC04-5759-4AC5-AD89-6D8BDA7BC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7E92A-4C9F-4775-ABAD-9D4F2C74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66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49826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GeoPose SWG</a:t>
            </a:r>
          </a:p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geopose.swg@lists.opengeospatial.org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Overview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Scope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Standardization Targets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Implementation Activities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Relation to Other Standards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OGC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Other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Q&amp;A  </a:t>
            </a:r>
          </a:p>
          <a:p>
            <a:pPr marL="0">
              <a:lnSpc>
                <a:spcPct val="11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7DCCB-DD6C-4572-AA40-9490C174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79" y="55285"/>
            <a:ext cx="10096129" cy="765616"/>
          </a:xfrm>
        </p:spPr>
        <p:txBody>
          <a:bodyPr/>
          <a:lstStyle/>
          <a:p>
            <a:r>
              <a:rPr lang="en-US" dirty="0"/>
              <a:t>Overview: Editorial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3126-5E02-4205-B7D2-E0DBF811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GeoPose 1.0 Editorial Team</a:t>
            </a:r>
          </a:p>
          <a:p>
            <a:pPr lvl="1"/>
            <a:r>
              <a:rPr lang="en-US" dirty="0"/>
              <a:t>Chairs</a:t>
            </a:r>
          </a:p>
          <a:p>
            <a:pPr lvl="2"/>
            <a:r>
              <a:rPr lang="en-US" dirty="0"/>
              <a:t>Christine Perey</a:t>
            </a:r>
          </a:p>
          <a:p>
            <a:pPr lvl="2"/>
            <a:r>
              <a:rPr lang="en-US" dirty="0"/>
              <a:t>Jan-Erik Vinje</a:t>
            </a:r>
          </a:p>
          <a:p>
            <a:pPr lvl="2"/>
            <a:r>
              <a:rPr lang="en-US" dirty="0"/>
              <a:t>Jeremy Morley</a:t>
            </a:r>
          </a:p>
          <a:p>
            <a:pPr lvl="1"/>
            <a:r>
              <a:rPr lang="en-US" dirty="0"/>
              <a:t>Editor</a:t>
            </a:r>
          </a:p>
          <a:p>
            <a:pPr lvl="2"/>
            <a:r>
              <a:rPr lang="en-US" dirty="0"/>
              <a:t>Steve Smyth</a:t>
            </a:r>
          </a:p>
          <a:p>
            <a:pPr lvl="1"/>
            <a:r>
              <a:rPr lang="en-US" dirty="0"/>
              <a:t>Visual glossary</a:t>
            </a:r>
          </a:p>
          <a:p>
            <a:pPr lvl="2"/>
            <a:r>
              <a:rPr lang="en-US" dirty="0"/>
              <a:t>Mikel Salazar</a:t>
            </a:r>
          </a:p>
          <a:p>
            <a:pPr lvl="1"/>
            <a:r>
              <a:rPr lang="en-US" dirty="0"/>
              <a:t>Numerous active SWG Members</a:t>
            </a:r>
          </a:p>
          <a:p>
            <a:pPr lvl="1"/>
            <a:r>
              <a:rPr lang="en-US" dirty="0"/>
              <a:t>External experts and guests</a:t>
            </a:r>
          </a:p>
          <a:p>
            <a:pPr lvl="1"/>
            <a:r>
              <a:rPr lang="en-US" dirty="0"/>
              <a:t>Ongoing feedback from Moving Features and CDB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498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7DCCB-DD6C-4572-AA40-9490C174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424" y="55285"/>
            <a:ext cx="10979532" cy="765616"/>
          </a:xfrm>
        </p:spPr>
        <p:txBody>
          <a:bodyPr/>
          <a:lstStyle/>
          <a:p>
            <a:r>
              <a:rPr lang="en-US" dirty="0"/>
              <a:t>Overview: Development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3126-5E02-4205-B7D2-E0DBF811B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7"/>
            <a:ext cx="11628594" cy="532185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Much of the normative part of the document is created automatically from the UML model. This includes linked set of JSON-Schema specifications, JSON-encoded example GeoPoses, and an online GeoPose validator for each of the eight standardization targets.</a:t>
            </a:r>
          </a:p>
          <a:p>
            <a:r>
              <a:rPr lang="en-US" dirty="0"/>
              <a:t>The SWG has actively reached out to OGC and external related standards groups in order to better understand</a:t>
            </a:r>
          </a:p>
          <a:p>
            <a:pPr lvl="1"/>
            <a:r>
              <a:rPr lang="en-US" dirty="0"/>
              <a:t>How GeoPose might be used</a:t>
            </a:r>
          </a:p>
          <a:p>
            <a:pPr lvl="1"/>
            <a:r>
              <a:rPr lang="en-US" dirty="0"/>
              <a:t>Additional use cases</a:t>
            </a:r>
          </a:p>
          <a:p>
            <a:pPr lvl="1"/>
            <a:r>
              <a:rPr lang="en-US" dirty="0"/>
              <a:t>Possible additional requirements</a:t>
            </a:r>
          </a:p>
          <a:p>
            <a:r>
              <a:rPr lang="en-US" dirty="0"/>
              <a:t>We have received considerable sample data, some of which has been converted to conform to our draft spec. We have a plan to complete an application based on a “land drone” data set from Ordnance Survey GB in October. This application will use every one of the eight independent standardization targets.</a:t>
            </a:r>
          </a:p>
          <a:p>
            <a:r>
              <a:rPr lang="en-US" dirty="0"/>
              <a:t>The SWG unanimously approved the draft spec with OGC document number 21-056 for OAB review and public comment on 17 September 2021.</a:t>
            </a:r>
          </a:p>
          <a:p>
            <a:pPr marL="0" indent="0">
              <a:buNone/>
            </a:pPr>
            <a:r>
              <a:rPr lang="en-US" dirty="0"/>
              <a:t> 	</a:t>
            </a:r>
          </a:p>
        </p:txBody>
      </p:sp>
    </p:spTree>
    <p:extLst>
      <p:ext uri="{BB962C8B-B14F-4D97-AF65-F5344CB8AC3E}">
        <p14:creationId xmlns:p14="http://schemas.microsoft.com/office/powerpoint/2010/main" val="3637922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8E18B-0CA5-4649-BFEF-6E03A35E5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169" y="55285"/>
            <a:ext cx="10003139" cy="765616"/>
          </a:xfrm>
        </p:spPr>
        <p:txBody>
          <a:bodyPr/>
          <a:lstStyle/>
          <a:p>
            <a:r>
              <a:rPr lang="en-US" dirty="0"/>
              <a:t>Overview: Document Structure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F3957-0B08-47E5-A706-07AF143FC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169" y="1162838"/>
            <a:ext cx="10113538" cy="51708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0" i="0" u="none" strike="noStrike" baseline="0" dirty="0">
                <a:latin typeface="Arial" panose="020B0604020202020204" pitchFamily="34" charset="0"/>
              </a:rPr>
              <a:t>Use cases to JSON Schema: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the process</a:t>
            </a:r>
            <a:endParaRPr lang="it-IT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GB" sz="2400" b="0" i="0" u="none" strike="noStrike" baseline="0" dirty="0">
                <a:latin typeface="Arial" panose="020B0604020202020204" pitchFamily="34" charset="0"/>
              </a:rPr>
              <a:t>Normative part: 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</a:rPr>
              <a:t>Specification document with conformance classes directly referencing UML logical model.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</a:rPr>
              <a:t>UML model as </a:t>
            </a:r>
            <a:r>
              <a:rPr lang="en-US" sz="1800" b="0" i="0" u="none" strike="noStrike" baseline="0" dirty="0">
                <a:latin typeface="Arial" panose="020B0604020202020204" pitchFamily="34" charset="0"/>
                <a:hlinkClick r:id="rId3"/>
              </a:rPr>
              <a:t>Enterprise Architect 14 project file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 .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  <a:hlinkClick r:id="rId4"/>
              </a:rPr>
              <a:t>Json object validator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 uses same JSON-Schema files that are included into draft’s </a:t>
            </a:r>
            <a:r>
              <a:rPr lang="en-GB" sz="1800" b="0" i="0" u="none" strike="noStrike" baseline="0" dirty="0" err="1">
                <a:latin typeface="Arial" panose="020B0604020202020204" pitchFamily="34" charset="0"/>
              </a:rPr>
              <a:t>AsciiDoc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 files.</a:t>
            </a:r>
          </a:p>
          <a:p>
            <a:pPr marL="0" indent="0">
              <a:buNone/>
            </a:pPr>
            <a:r>
              <a:rPr lang="en-GB" sz="2400" b="0" i="0" u="none" strike="noStrike" baseline="0" dirty="0">
                <a:latin typeface="Arial" panose="020B0604020202020204" pitchFamily="34" charset="0"/>
              </a:rPr>
              <a:t>Informative part: 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</a:rPr>
              <a:t>Reviewers Guide – Informative explanation of the GeoPose draft standard and its development</a:t>
            </a:r>
          </a:p>
          <a:p>
            <a:r>
              <a:rPr lang="en-GB" sz="1800" dirty="0"/>
              <a:t>Users Guide – </a:t>
            </a:r>
            <a:r>
              <a:rPr lang="en-GB" sz="1800"/>
              <a:t>Developer focused </a:t>
            </a:r>
            <a:r>
              <a:rPr lang="en-GB" sz="1800" dirty="0"/>
              <a:t>implementation guide</a:t>
            </a:r>
            <a:endParaRPr lang="en-GB" sz="1800" b="0" i="0" u="none" strike="noStrike" baseline="0" dirty="0">
              <a:latin typeface="Arial" panose="020B0604020202020204" pitchFamily="34" charset="0"/>
            </a:endParaRPr>
          </a:p>
          <a:p>
            <a:r>
              <a:rPr lang="en-GB" sz="1800" dirty="0"/>
              <a:t>T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est datasets </a:t>
            </a:r>
          </a:p>
          <a:p>
            <a:r>
              <a:rPr lang="en-GB" sz="1800" dirty="0"/>
              <a:t>Land drone example application (in development ETA 1 November 2021)</a:t>
            </a:r>
            <a:endParaRPr lang="en-GB" sz="1800" b="0" i="0" u="none" strike="noStrike" baseline="0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7E710-7463-43B9-A888-C3A8A6F9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7E16A-C4C2-4FB6-B8A5-2DC0F816D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522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93579-47EE-4BEB-B7BE-FDD333E5F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641" y="55285"/>
            <a:ext cx="9739668" cy="765616"/>
          </a:xfrm>
        </p:spPr>
        <p:txBody>
          <a:bodyPr/>
          <a:lstStyle/>
          <a:p>
            <a:r>
              <a:rPr lang="en-US" dirty="0"/>
              <a:t>GeoPose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A2291-12F5-4C11-9CFD-F65ACC10B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u="sng" dirty="0"/>
              <a:t>Individual concrete data objects</a:t>
            </a:r>
            <a:r>
              <a:rPr lang="en-US" dirty="0"/>
              <a:t> for the exchange of anchored poses, each interpretable as a linked position and orientation tied to an externally-defined frame of reference, for example an Earth-centered, earth fixed geodetic spatial reference system. The linkage may be direct or through a chain of frame transformations.</a:t>
            </a:r>
          </a:p>
          <a:p>
            <a:pPr lvl="1"/>
            <a:r>
              <a:rPr lang="en-US" u="sng" dirty="0"/>
              <a:t>Composite structures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Sequences grouping anchored poses in time series and delivered as a packaged sequence or unbounded stream.</a:t>
            </a:r>
          </a:p>
          <a:p>
            <a:pPr lvl="2"/>
            <a:r>
              <a:rPr lang="en-US" dirty="0"/>
              <a:t>Linked structures representing networks of reference frames, expressed as a graph where the nodes are frames and the edges are transformations between the linked frames. Chains are intentionally distinguished as a special type of graph because they are a common special case with a simpler representation.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708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8"/>
          <p:cNvSpPr txBox="1">
            <a:spLocks noGrp="1"/>
          </p:cNvSpPr>
          <p:nvPr>
            <p:ph type="title"/>
          </p:nvPr>
        </p:nvSpPr>
        <p:spPr>
          <a:xfrm>
            <a:off x="953146" y="136525"/>
            <a:ext cx="10934054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/>
              <a:t>Standardization Targets</a:t>
            </a:r>
            <a:endParaRPr sz="3600" dirty="0"/>
          </a:p>
        </p:txBody>
      </p:sp>
      <p:sp>
        <p:nvSpPr>
          <p:cNvPr id="482" name="Google Shape;482;p28"/>
          <p:cNvSpPr txBox="1">
            <a:spLocks noGrp="1"/>
          </p:cNvSpPr>
          <p:nvPr>
            <p:ph type="body" idx="1"/>
          </p:nvPr>
        </p:nvSpPr>
        <p:spPr>
          <a:xfrm>
            <a:off x="742369" y="751668"/>
            <a:ext cx="11951207" cy="579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sz="2000" dirty="0"/>
          </a:p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The two </a:t>
            </a:r>
            <a:r>
              <a:rPr lang="en-US" sz="2000" b="1" dirty="0"/>
              <a:t>Basic GeoPose </a:t>
            </a:r>
            <a:r>
              <a:rPr lang="en-US" sz="2000" dirty="0"/>
              <a:t>targets are simple and concise – no options. They satisfy most use case requirements and assume a local tangent plane east north up (LTP-ENU) frame derived from WGS84 (EPSG 4979).</a:t>
            </a:r>
            <a:endParaRPr sz="2000" dirty="0"/>
          </a:p>
          <a:p>
            <a:pPr marL="233361" lvl="0" indent="-23336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An </a:t>
            </a:r>
            <a:r>
              <a:rPr lang="en-US" sz="2000" b="1" dirty="0"/>
              <a:t>Advanced GeoPose</a:t>
            </a:r>
            <a:r>
              <a:rPr lang="en-US" sz="2000" dirty="0"/>
              <a:t> target supports more complex use cases where the outer geographic reference frame is not LTP-ENU and/or a valid time is needed.</a:t>
            </a:r>
          </a:p>
          <a:p>
            <a:pPr marL="233361" lvl="0" indent="-23336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Composite:</a:t>
            </a:r>
          </a:p>
          <a:p>
            <a:pPr marL="690561" lvl="1" indent="-233361">
              <a:spcBef>
                <a:spcPts val="480"/>
              </a:spcBef>
              <a:buSzPts val="2400"/>
              <a:buFont typeface="Arial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Chain GeoPose</a:t>
            </a:r>
            <a:r>
              <a:rPr lang="en-US" sz="2000" dirty="0"/>
              <a:t> target provides additional flexibility with multiple intermediate frames or specific coordinate reference systems as needed.</a:t>
            </a:r>
            <a:endParaRPr sz="2000" dirty="0"/>
          </a:p>
          <a:p>
            <a:pPr marL="690563" lvl="1" indent="-195263">
              <a:spcBef>
                <a:spcPts val="480"/>
              </a:spcBef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Frame Graph</a:t>
            </a:r>
            <a:r>
              <a:rPr lang="en-US" sz="2000" dirty="0"/>
              <a:t> target supports the full structure need to represent networks of reference frames that arise with the use of multiple and linked location technologies.</a:t>
            </a:r>
          </a:p>
          <a:p>
            <a:pPr marL="690563" lvl="1" indent="-195263">
              <a:spcBef>
                <a:spcPts val="480"/>
              </a:spcBef>
              <a:buChar char="•"/>
            </a:pPr>
            <a:r>
              <a:rPr lang="en-US" sz="2000" dirty="0"/>
              <a:t>The three (</a:t>
            </a:r>
            <a:r>
              <a:rPr lang="en-US" sz="2000" b="1" dirty="0"/>
              <a:t>Time</a:t>
            </a:r>
            <a:r>
              <a:rPr lang="en-US" sz="2000" dirty="0"/>
              <a:t>) </a:t>
            </a:r>
            <a:r>
              <a:rPr lang="en-US" sz="2000" b="1" dirty="0"/>
              <a:t>Sequence</a:t>
            </a:r>
            <a:r>
              <a:rPr lang="en-US" sz="2000" dirty="0"/>
              <a:t> targets support the packaging of fixed-length time series of GeoPoses and the payload data objects for open-ended GeoPose streams.</a:t>
            </a:r>
          </a:p>
          <a:p>
            <a:pPr marL="233363" indent="-195263">
              <a:spcBef>
                <a:spcPts val="480"/>
              </a:spcBef>
            </a:pPr>
            <a:r>
              <a:rPr lang="en-US" sz="2400" dirty="0"/>
              <a:t>The standardization targets are independent. A minimum conforming implementation need only conform to the requirements of a single encoding of a single target.</a:t>
            </a:r>
          </a:p>
          <a:p>
            <a:pPr marL="38100" indent="0" algn="ctr">
              <a:spcBef>
                <a:spcPts val="480"/>
              </a:spcBef>
              <a:buNone/>
            </a:pPr>
            <a:endParaRPr lang="en-US" sz="2400" u="sng" dirty="0"/>
          </a:p>
        </p:txBody>
      </p:sp>
      <p:sp>
        <p:nvSpPr>
          <p:cNvPr id="483" name="Google Shape;483;p28"/>
          <p:cNvSpPr txBox="1">
            <a:spLocks noGrp="1"/>
          </p:cNvSpPr>
          <p:nvPr>
            <p:ph type="ftr" idx="11"/>
          </p:nvPr>
        </p:nvSpPr>
        <p:spPr>
          <a:xfrm>
            <a:off x="3963988" y="6553200"/>
            <a:ext cx="426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Copyright © 2021 Open Geospatial Consortium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ECE7EF-3818-E645-88F8-246F9BD28F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35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9F900-ABB1-43F1-B51F-6668A302C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131" y="55285"/>
            <a:ext cx="9662177" cy="765616"/>
          </a:xfrm>
        </p:spPr>
        <p:txBody>
          <a:bodyPr/>
          <a:lstStyle/>
          <a:p>
            <a:r>
              <a:rPr lang="en-GB" dirty="0"/>
              <a:t>Standardization Target Dependencies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DECD68-F8BF-474D-8BE4-617CE26DC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2CFFF-C287-4057-92F6-4B016623C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2C882A77-641A-4C26-BF39-5A6FB88A5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965" y="1316212"/>
            <a:ext cx="6601746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33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0AE120-3A3F-4A79-AB99-A2AEDC0BC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</a:t>
            </a:r>
            <a:r>
              <a:rPr lang="de-DE" dirty="0" err="1"/>
              <a:t>Activities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15A4E9-E9C3-479D-9961-A080B86EF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Demo </a:t>
            </a:r>
            <a:r>
              <a:rPr lang="de-DE" dirty="0">
                <a:hlinkClick r:id="rId2"/>
              </a:rPr>
              <a:t>web </a:t>
            </a:r>
            <a:r>
              <a:rPr lang="de-DE" dirty="0" err="1">
                <a:hlinkClick r:id="rId2"/>
              </a:rPr>
              <a:t>app</a:t>
            </a:r>
            <a:r>
              <a:rPr lang="de-DE" dirty="0"/>
              <a:t>  in GitHub </a:t>
            </a:r>
            <a:r>
              <a:rPr lang="de-DE" dirty="0" err="1"/>
              <a:t>repo</a:t>
            </a:r>
            <a:endParaRPr lang="de-DE" dirty="0"/>
          </a:p>
          <a:p>
            <a:r>
              <a:rPr lang="de-DE" dirty="0"/>
              <a:t>Data </a:t>
            </a:r>
            <a:r>
              <a:rPr lang="de-DE" dirty="0" err="1"/>
              <a:t>samples</a:t>
            </a:r>
            <a:r>
              <a:rPr lang="de-DE" dirty="0"/>
              <a:t> in GitHub </a:t>
            </a:r>
            <a:r>
              <a:rPr lang="de-DE" dirty="0" err="1"/>
              <a:t>repo</a:t>
            </a:r>
            <a:r>
              <a:rPr lang="de-DE" dirty="0"/>
              <a:t>. </a:t>
            </a:r>
          </a:p>
          <a:p>
            <a:pPr lvl="1"/>
            <a:r>
              <a:rPr lang="de-DE" dirty="0" err="1"/>
              <a:t>Conforming</a:t>
            </a:r>
            <a:r>
              <a:rPr lang="de-DE" dirty="0"/>
              <a:t> </a:t>
            </a:r>
            <a:r>
              <a:rPr lang="de-DE" dirty="0" err="1">
                <a:hlinkClick r:id="rId3"/>
              </a:rPr>
              <a:t>examples</a:t>
            </a:r>
            <a:r>
              <a:rPr lang="de-DE" dirty="0"/>
              <a:t> 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eight</a:t>
            </a:r>
            <a:r>
              <a:rPr lang="de-DE" dirty="0"/>
              <a:t> </a:t>
            </a:r>
            <a:r>
              <a:rPr lang="de-DE" dirty="0" err="1"/>
              <a:t>standardization</a:t>
            </a:r>
            <a:r>
              <a:rPr lang="de-DE" dirty="0"/>
              <a:t> </a:t>
            </a:r>
            <a:r>
              <a:rPr lang="de-DE" dirty="0" err="1"/>
              <a:t>targets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Ordnance</a:t>
            </a:r>
            <a:r>
              <a:rPr lang="de-DE" dirty="0"/>
              <a:t> Survey GB „</a:t>
            </a:r>
            <a:r>
              <a:rPr lang="de-DE" dirty="0" err="1"/>
              <a:t>land</a:t>
            </a:r>
            <a:r>
              <a:rPr lang="de-DE" dirty="0"/>
              <a:t> </a:t>
            </a:r>
            <a:r>
              <a:rPr lang="de-DE" dirty="0" err="1"/>
              <a:t>drone</a:t>
            </a:r>
            <a:r>
              <a:rPr lang="de-DE" dirty="0"/>
              <a:t>“ </a:t>
            </a:r>
            <a:r>
              <a:rPr lang="de-DE" dirty="0" err="1"/>
              <a:t>nav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 and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Tiled</a:t>
            </a:r>
            <a:r>
              <a:rPr lang="de-DE" dirty="0"/>
              <a:t> </a:t>
            </a:r>
            <a:r>
              <a:rPr lang="de-DE" dirty="0">
                <a:hlinkClick r:id="rId4"/>
              </a:rPr>
              <a:t>wind </a:t>
            </a:r>
            <a:r>
              <a:rPr lang="de-DE" dirty="0" err="1">
                <a:hlinkClick r:id="rId4"/>
              </a:rPr>
              <a:t>field</a:t>
            </a:r>
            <a:r>
              <a:rPr lang="de-DE" dirty="0">
                <a:hlinkClick r:id="rId4"/>
              </a:rPr>
              <a:t> 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</a:t>
            </a:r>
          </a:p>
          <a:p>
            <a:pPr lvl="1"/>
            <a:r>
              <a:rPr lang="de-DE" dirty="0"/>
              <a:t>Video and still </a:t>
            </a:r>
            <a:r>
              <a:rPr lang="de-DE" dirty="0" err="1"/>
              <a:t>drone</a:t>
            </a:r>
            <a:r>
              <a:rPr lang="de-DE" dirty="0"/>
              <a:t> </a:t>
            </a:r>
            <a:r>
              <a:rPr lang="de-DE" dirty="0" err="1"/>
              <a:t>imagery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>
                <a:hlinkClick r:id="rId5"/>
              </a:rPr>
              <a:t>GeoPose </a:t>
            </a:r>
            <a:r>
              <a:rPr lang="de-DE" dirty="0"/>
              <a:t> </a:t>
            </a:r>
            <a:r>
              <a:rPr lang="de-DE" dirty="0" err="1"/>
              <a:t>sequences</a:t>
            </a:r>
            <a:r>
              <a:rPr lang="de-DE" dirty="0"/>
              <a:t> </a:t>
            </a:r>
            <a:r>
              <a:rPr lang="de-DE" dirty="0" err="1"/>
              <a:t>tied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frame.</a:t>
            </a:r>
          </a:p>
          <a:p>
            <a:r>
              <a:rPr lang="de-DE" dirty="0"/>
              <a:t>A </a:t>
            </a:r>
            <a:r>
              <a:rPr lang="de-DE" dirty="0" err="1"/>
              <a:t>developer‘s</a:t>
            </a:r>
            <a:r>
              <a:rPr lang="de-DE" dirty="0"/>
              <a:t> </a:t>
            </a:r>
            <a:r>
              <a:rPr lang="de-DE" dirty="0" err="1">
                <a:hlinkClick r:id="rId6"/>
              </a:rPr>
              <a:t>sandbox</a:t>
            </a:r>
            <a:r>
              <a:rPr lang="de-DE" dirty="0"/>
              <a:t>  </a:t>
            </a:r>
            <a:r>
              <a:rPr lang="de-DE" dirty="0" err="1"/>
              <a:t>environment</a:t>
            </a:r>
            <a:r>
              <a:rPr lang="de-DE" dirty="0"/>
              <a:t>. </a:t>
            </a:r>
          </a:p>
          <a:p>
            <a:r>
              <a:rPr lang="de-DE" dirty="0" err="1">
                <a:hlinkClick r:id="rId7"/>
              </a:rPr>
              <a:t>SolarPose</a:t>
            </a:r>
            <a:r>
              <a:rPr lang="de-DE" dirty="0"/>
              <a:t> 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>
                <a:hlinkClick r:id="rId8"/>
              </a:rPr>
              <a:t>serves</a:t>
            </a:r>
            <a:r>
              <a:rPr lang="de-DE" dirty="0"/>
              <a:t> Basic-YPR </a:t>
            </a:r>
            <a:r>
              <a:rPr lang="de-DE" dirty="0" err="1"/>
              <a:t>or</a:t>
            </a:r>
            <a:r>
              <a:rPr lang="de-DE" dirty="0"/>
              <a:t> Basic-Quaternion GeoPose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facing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sun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time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on </a:t>
            </a:r>
            <a:r>
              <a:rPr lang="de-DE" dirty="0" err="1"/>
              <a:t>earth</a:t>
            </a:r>
            <a:r>
              <a:rPr lang="de-DE" dirty="0"/>
              <a:t>.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171830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1507</TotalTime>
  <Words>1004</Words>
  <Application>Microsoft Office PowerPoint</Application>
  <PresentationFormat>Widescreen</PresentationFormat>
  <Paragraphs>114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Agenda</vt:lpstr>
      <vt:lpstr>Overview: Editorial Team</vt:lpstr>
      <vt:lpstr>Overview: Development Summary</vt:lpstr>
      <vt:lpstr>Overview: Document Structure</vt:lpstr>
      <vt:lpstr>GeoPose Scope</vt:lpstr>
      <vt:lpstr>Standardization Targets</vt:lpstr>
      <vt:lpstr>Standardization Target Dependencies</vt:lpstr>
      <vt:lpstr>Implementation Activities</vt:lpstr>
      <vt:lpstr>OS Autonomous Vehicle Data Experiments</vt:lpstr>
      <vt:lpstr>Relationship to Other Standards</vt:lpstr>
      <vt:lpstr>Q&amp;A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Carl Smyth</cp:lastModifiedBy>
  <cp:revision>170</cp:revision>
  <dcterms:created xsi:type="dcterms:W3CDTF">2020-04-17T22:01:33Z</dcterms:created>
  <dcterms:modified xsi:type="dcterms:W3CDTF">2021-09-24T19:10:21Z</dcterms:modified>
</cp:coreProperties>
</file>